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58" r:id="rId6"/>
    <p:sldId id="274" r:id="rId7"/>
    <p:sldId id="259" r:id="rId8"/>
    <p:sldId id="260" r:id="rId9"/>
    <p:sldId id="261" r:id="rId10"/>
    <p:sldId id="262" r:id="rId11"/>
    <p:sldId id="276" r:id="rId12"/>
    <p:sldId id="277" r:id="rId13"/>
    <p:sldId id="263" r:id="rId14"/>
    <p:sldId id="264" r:id="rId15"/>
    <p:sldId id="265" r:id="rId16"/>
    <p:sldId id="275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A5C8-EE90-4BCE-8D03-1975AFE61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7A80B-A1DE-4962-9BF8-55F94A6D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08141-664D-4794-901C-6E8039C7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02C32-7958-4741-8664-A5AB226B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1D258-E80D-4D9C-94A7-E3109C44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7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FC5F-A019-4401-BDEE-177050D3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F4A83-2D5B-432E-9EF0-C466A3B94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83694-FEBD-40FC-BDC8-58BC257D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9A9E-F6D3-4C3E-B0E2-4A90D92EC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693D9-61A7-432D-B392-AF810C7D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7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275DF-7764-4285-A49C-88ECB3A20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2D2C9-D4BE-43E1-9689-82C17D1FB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F3B1-65CF-4ACD-A022-B0E8D3AF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99C5E-AF2E-4603-8365-F3F07492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8470-9093-48F7-B7F2-E159EF6E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7AE7-B0DE-4CDD-8C18-52A2B334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23101-572F-44B6-A903-A0C17E04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3DA29-935C-43FE-993F-8A88FA11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CC8A-E17E-456B-A11F-EE8161CF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D3CD9-BA99-48EC-869F-53058C57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0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6A93-2C88-448A-A536-88118CB8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69D69-A089-432A-A0ED-D8B384441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0A6C6-6C0F-41AE-8AAF-7E45B302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8D699-467E-4887-A7D5-F1269173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1CE39-3A3A-403F-9AE6-3656D69C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6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10F2-8497-41CB-876A-0236383F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6E154-14B5-47C7-BF2F-884CC4F6F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27B88-7957-4A1E-AAB3-3741F765D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2083D-F616-40A9-99B4-517E6BB1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DC25B-CD52-42BC-B9B6-0396520A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17AD3-6905-4E3F-87AD-EAC128B2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4D72-A2D8-44CB-A791-975C76A1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90F71-AB3E-4F0E-82F3-BD731B47F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53CF7-E314-4763-9FB7-3672851B0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A46A93-CE33-42E1-AB8F-F47EF36A9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6384E-7AC7-4ADB-BDC2-6A41EB92E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FDC85-6C47-4C22-896E-C33D1DD96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8B2BB-FDC1-4DAF-8EF1-F6C882E1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2EC07-73ED-410B-BF07-7D41834C1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1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9D5C-13B1-4010-9F81-E18AB0E1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5E8D4-6DC2-4EFA-851F-8B36F852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2411F-3F6F-4325-A2C1-CCD3D783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B6085-8520-4988-BD41-4372E334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0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1858B-6003-45F4-815E-99FEB64B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42CEF-5D2C-4BE7-BD2F-AC66E516D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9B0D-D778-4E35-A8F6-92F43F13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4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8C04-7CF6-49E4-BDE9-10A96BD4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57CF-311B-4CBA-B637-99B42853B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A34F8-4B5A-4F90-8BD1-1D4EFFED4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72310-2675-4B58-ABD2-F571A7C9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A470-17AF-434A-B5D9-EDD9DBF3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CBDF2-5631-4714-8C2B-DDC34F67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8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3705-917A-47F3-BB4D-04BE34F94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DEE08-520D-44A6-9396-5145F6C7D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1A2AD-2177-450F-8A22-A14B1B53F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C4D90-D99A-4473-A033-E96384860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FB34F-A7F9-4948-AFF7-90E6F28D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ACBA9-B623-4BB2-AD7C-4F2174E4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7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1A2731-BFF0-4754-AE01-49624443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6B86-9EB0-40A4-8AEB-DA00CFDCB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E2140-6D4B-499B-97CE-7B538126A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D5A69-815D-4E98-8CAE-C9D0E2CC9C8C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6AA-6545-46E4-A061-349B8FC8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EE83E-B772-47DA-9D19-0C8BF6267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9B2F4-5BD5-468E-8A9E-31F785C00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0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573443-66B3-46D6-B6AA-F13DFCDE6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4AC4F-CCF6-4D47-91C5-A5CB14A1E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1500" dirty="0"/>
              <a:t>Dhanashree Mane</a:t>
            </a:r>
          </a:p>
          <a:p>
            <a:pPr algn="l"/>
            <a:r>
              <a:rPr lang="en-US" sz="1500" dirty="0" err="1"/>
              <a:t>Faliha</a:t>
            </a:r>
            <a:r>
              <a:rPr lang="en-US" sz="1500" dirty="0"/>
              <a:t> </a:t>
            </a:r>
            <a:r>
              <a:rPr lang="en-US" sz="1500" dirty="0" err="1"/>
              <a:t>Zikra</a:t>
            </a:r>
            <a:endParaRPr lang="en-US" sz="1500" dirty="0"/>
          </a:p>
          <a:p>
            <a:pPr algn="l"/>
            <a:r>
              <a:rPr lang="en-US" sz="1500" dirty="0" err="1"/>
              <a:t>Fuisim</a:t>
            </a:r>
            <a:r>
              <a:rPr lang="en-US" sz="1500" dirty="0"/>
              <a:t> Yap</a:t>
            </a:r>
          </a:p>
          <a:p>
            <a:pPr algn="l"/>
            <a:r>
              <a:rPr lang="en-US" sz="1500" dirty="0"/>
              <a:t>Sanya Purwar</a:t>
            </a:r>
          </a:p>
          <a:p>
            <a:pPr algn="l"/>
            <a:r>
              <a:rPr lang="en-US" sz="1500" dirty="0"/>
              <a:t>Xiao Zhang </a:t>
            </a:r>
          </a:p>
        </p:txBody>
      </p:sp>
    </p:spTree>
    <p:extLst>
      <p:ext uri="{BB962C8B-B14F-4D97-AF65-F5344CB8AC3E}">
        <p14:creationId xmlns:p14="http://schemas.microsoft.com/office/powerpoint/2010/main" val="1675513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D848B-7B75-4709-921C-B34ED08B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404040"/>
                </a:solidFill>
              </a:rPr>
              <a:t>ETL Mappings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98" y="627814"/>
            <a:ext cx="5740528" cy="95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703487"/>
            <a:ext cx="9915525" cy="1163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5C3E9-F357-411D-B103-402FB4A0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4" y="2877473"/>
            <a:ext cx="5903601" cy="11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3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RP9KsB1AWlRq5lgEfxOBSRSxSxNqflW1GOQhF6zwvRvUfI9vjQiUPTgS9ZUglf5d4YnxyJMLXUNXoKdXikgM5XqvBfee7RljY76L6nSt1BzTRvF0Dg-pVCXUXnWGs0KOsrHgiTwN">
            <a:extLst>
              <a:ext uri="{FF2B5EF4-FFF2-40B4-BE49-F238E27FC236}">
                <a16:creationId xmlns:a16="http://schemas.microsoft.com/office/drawing/2014/main" id="{9E3CB9D7-61D2-48A3-9085-B5BFFCFBC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73" y="461963"/>
            <a:ext cx="36195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VBc6sE7eMA9AxJqeUYIeamjvPhpMWARmc5GbGumdS-xll8iM0lA4bHqJclQDw4A7MRejd2z_V4yPsyoon_5eJaZxflx7Zn3Xhg2utIzeL33RID-ihKUXEJfOdqsibxZflnpxPfav">
            <a:extLst>
              <a:ext uri="{FF2B5EF4-FFF2-40B4-BE49-F238E27FC236}">
                <a16:creationId xmlns:a16="http://schemas.microsoft.com/office/drawing/2014/main" id="{F3DC0818-6975-4B33-8524-F799A4652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73" y="2101360"/>
            <a:ext cx="397192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bMT1zAXBMyoFyQxrCtuQTGTr3Ytzgp8LdPRm9LjPOsZYG6bYK08FVuaU-7a30OB4WCeSVE6N7yPDN3g2ZXqUnbYc9687Rrxyo8McinEGFyzF-aLARRGYanpk-t23AlXkOItDjfqb">
            <a:extLst>
              <a:ext uri="{FF2B5EF4-FFF2-40B4-BE49-F238E27FC236}">
                <a16:creationId xmlns:a16="http://schemas.microsoft.com/office/drawing/2014/main" id="{B897DFD3-D0B3-4180-A8B7-AF7E8D90C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27" y="585054"/>
            <a:ext cx="36576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zHcROgn61-qdyJapFhtm045eUeMg7ZfY_5cHEHvFJrTDiWUx6nRJNui6TTyMijSYdkw1btrlnrp68zp-ne4sDV_MKRR0PjR0wNU4mbVXbC3EARDCAg4uixcXKoUAaZC6pzx8W_8P">
            <a:extLst>
              <a:ext uri="{FF2B5EF4-FFF2-40B4-BE49-F238E27FC236}">
                <a16:creationId xmlns:a16="http://schemas.microsoft.com/office/drawing/2014/main" id="{A5B9BBD3-99EC-415B-ACB3-79A23B2FF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27" y="1890713"/>
            <a:ext cx="38481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RpMbPqwA6V4QbfNvgZvLlGluJNkYHwf1VL8GpSegqsrjOJ6KdxwC5NVxwySpEKg5v_6x1SFLeBFSNcTvBciHfKv_c3rYF005GJpC2NHxnfkbAG6pskhZVVuKv62wprHBvVQ1VoJX">
            <a:extLst>
              <a:ext uri="{FF2B5EF4-FFF2-40B4-BE49-F238E27FC236}">
                <a16:creationId xmlns:a16="http://schemas.microsoft.com/office/drawing/2014/main" id="{B2E5DE90-CD0F-4027-B005-0C9A2BA61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502" y="3552825"/>
            <a:ext cx="38290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6.googleusercontent.com/0zi3fDt3WVjMhXCtOoW3rLfjr_ZePHwCjq39dS4FucaQnAGAO_u57GBZJGUfJfllKjk3wavJpq3doz3fl-VAsc2LvZqRtX44aK2zz4kNr7WeNVOX96aTt-qHcCKalCamQ4s7WSTe">
            <a:extLst>
              <a:ext uri="{FF2B5EF4-FFF2-40B4-BE49-F238E27FC236}">
                <a16:creationId xmlns:a16="http://schemas.microsoft.com/office/drawing/2014/main" id="{80931889-4721-47B0-9570-E2470FB4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9" y="5191125"/>
            <a:ext cx="51339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5.googleusercontent.com/SJwj1t0e3Qk9cswiqNCGxzG3eNiUz-MgYk3MXiYPF91OPMhkShGB6kxqAWwe4hocmWN-ATHULXoGLh8o6xgION4F5U2-VxApFKhi4sK-GRCiJ6TYRkVUjZDTZgjn_88S9OV043Ca">
            <a:extLst>
              <a:ext uri="{FF2B5EF4-FFF2-40B4-BE49-F238E27FC236}">
                <a16:creationId xmlns:a16="http://schemas.microsoft.com/office/drawing/2014/main" id="{4FA07EF7-1E56-4117-91FD-A29AF7363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48" y="4001597"/>
            <a:ext cx="39052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3.googleusercontent.com/DsjnBocztUFDiLooohl49s1QlpP_LFT9zSzCOjP5svT0NxYU9fe_ptcMDX8A4E-wZ3kJ5A80AN15L1MU2CPNhZbbwavM49Ht-OsrWnEItr9LmVRUtmAr1HZ1Dm6hWG9fW8C9uG-P">
            <a:extLst>
              <a:ext uri="{FF2B5EF4-FFF2-40B4-BE49-F238E27FC236}">
                <a16:creationId xmlns:a16="http://schemas.microsoft.com/office/drawing/2014/main" id="{996DF649-BD88-4211-91E6-2C89AD40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5639897"/>
            <a:ext cx="33147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7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lh6.googleusercontent.com/aAe5uSupyw0yUdvhADwsxtJiNflI-zhiMCaj6vS5od5O307LGPXB0zloxecxlLPgE8Bs-qVDrRgojhkmoAF7TbJhwl-0JtWMMN-sYZZYjZIhOhM3N38a0s0CAQuUZOSMFLtejaGG">
            <a:extLst>
              <a:ext uri="{FF2B5EF4-FFF2-40B4-BE49-F238E27FC236}">
                <a16:creationId xmlns:a16="http://schemas.microsoft.com/office/drawing/2014/main" id="{E2816C9A-5CE4-43D4-BC4E-E464D8C58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8" y="2122873"/>
            <a:ext cx="11081947" cy="198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9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04052-47D1-400D-98CD-30D4DCC2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Descriptive Dashboard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51979-B488-4030-859A-E57A22A58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392424"/>
            <a:ext cx="10115550" cy="54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3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04052-47D1-400D-98CD-30D4DCC2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Descriptive Dashboard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68965-78AC-4D63-A2AB-86BA7D05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369370"/>
            <a:ext cx="10067926" cy="54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04052-47D1-400D-98CD-30D4DCC2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Predictive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Dashboards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11EC6-C9F7-404D-AE15-1C19C126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398557"/>
            <a:ext cx="10020300" cy="545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3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1B6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04052-47D1-400D-98CD-30D4DCC2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Learnings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F20784B-1378-48D7-BD07-F814C55F9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0" r="709"/>
          <a:stretch/>
        </p:blipFill>
        <p:spPr bwMode="auto">
          <a:xfrm>
            <a:off x="329453" y="321733"/>
            <a:ext cx="7056400" cy="41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EC6CC-3A97-4CD7-B6C9-458E3EFE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Importance of domain selection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Fit our goals and is within scope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Data Quality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Data Gathering and Cleansing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Data Modelling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Data Integration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Scheduling and Managing tasks</a:t>
            </a:r>
          </a:p>
        </p:txBody>
      </p:sp>
    </p:spTree>
    <p:extLst>
      <p:ext uri="{BB962C8B-B14F-4D97-AF65-F5344CB8AC3E}">
        <p14:creationId xmlns:p14="http://schemas.microsoft.com/office/powerpoint/2010/main" val="158331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questions gif">
            <a:extLst>
              <a:ext uri="{FF2B5EF4-FFF2-40B4-BE49-F238E27FC236}">
                <a16:creationId xmlns:a16="http://schemas.microsoft.com/office/drawing/2014/main" id="{BFEF22CD-844C-420B-AA69-CCD9309BBC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31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5147-6BF3-47D4-8FD5-6DF855C624CC}"/>
              </a:ext>
            </a:extLst>
          </p:cNvPr>
          <p:cNvSpPr txBox="1">
            <a:spLocks/>
          </p:cNvSpPr>
          <p:nvPr/>
        </p:nvSpPr>
        <p:spPr>
          <a:xfrm>
            <a:off x="6653600" y="1396289"/>
            <a:ext cx="5006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107F-389A-4884-BB3C-EFA5D5140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" r="1" b="1"/>
          <a:stretch/>
        </p:blipFill>
        <p:spPr>
          <a:xfrm>
            <a:off x="364241" y="1501626"/>
            <a:ext cx="4105275" cy="23889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48049-9384-4F84-9E5E-A64F9530070F}"/>
              </a:ext>
            </a:extLst>
          </p:cNvPr>
          <p:cNvSpPr txBox="1">
            <a:spLocks/>
          </p:cNvSpPr>
          <p:nvPr/>
        </p:nvSpPr>
        <p:spPr>
          <a:xfrm>
            <a:off x="6658044" y="2871982"/>
            <a:ext cx="500633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Lodging industry – competitive </a:t>
            </a:r>
          </a:p>
          <a:p>
            <a:r>
              <a:rPr lang="en-US" sz="1800"/>
              <a:t>Customers look for attributes- Physical/ Non-Physical</a:t>
            </a:r>
          </a:p>
          <a:p>
            <a:endParaRPr lang="en-US" sz="1800"/>
          </a:p>
          <a:p>
            <a:endParaRPr lang="en-US" sz="1800"/>
          </a:p>
          <a:p>
            <a:r>
              <a:rPr lang="en-US" sz="1800"/>
              <a:t>New section- Experiences </a:t>
            </a:r>
          </a:p>
          <a:p>
            <a:r>
              <a:rPr lang="en-US" sz="1800"/>
              <a:t>Events, Concerts, Tours, Meetups etc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34503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E686-8FE2-4778-863F-7A8F30648F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981734" cy="12123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Scenario</a:t>
            </a:r>
          </a:p>
        </p:txBody>
      </p:sp>
      <p:cxnSp>
        <p:nvCxnSpPr>
          <p:cNvPr id="40" name="Straight Connector 34">
            <a:extLst>
              <a:ext uri="{FF2B5EF4-FFF2-40B4-BE49-F238E27FC236}">
                <a16:creationId xmlns:a16="http://schemas.microsoft.com/office/drawing/2014/main" id="{0EDAB602-A0DB-4325-8907-4F988F911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614" y="1701532"/>
            <a:ext cx="4572000" cy="0"/>
          </a:xfrm>
          <a:prstGeom prst="line">
            <a:avLst/>
          </a:prstGeom>
          <a:ln>
            <a:solidFill>
              <a:srgbClr val="F3CF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D85F1-B687-4049-B26F-344CB27ED55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817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33D45"/>
              </a:buClr>
              <a:buNone/>
            </a:pPr>
            <a:r>
              <a:rPr lang="en-US" sz="1900" dirty="0"/>
              <a:t>As VP  of Experiences, understand the impact of bring in new experiences to cities.</a:t>
            </a:r>
          </a:p>
          <a:p>
            <a:pPr marL="0" indent="0">
              <a:buClr>
                <a:srgbClr val="533D45"/>
              </a:buClr>
              <a:buNone/>
            </a:pPr>
            <a:r>
              <a:rPr lang="en-US" sz="1900" dirty="0"/>
              <a:t>Questions like? </a:t>
            </a:r>
          </a:p>
          <a:p>
            <a:pPr>
              <a:buClr>
                <a:srgbClr val="533D45"/>
              </a:buClr>
            </a:pPr>
            <a:r>
              <a:rPr lang="en-US" sz="1900" dirty="0"/>
              <a:t>Which months are more busy to host events?</a:t>
            </a:r>
          </a:p>
          <a:p>
            <a:pPr>
              <a:buClr>
                <a:srgbClr val="533D45"/>
              </a:buClr>
            </a:pPr>
            <a:r>
              <a:rPr lang="en-US" sz="1900" dirty="0"/>
              <a:t>Which neighborhoods can we target to have these events?</a:t>
            </a:r>
          </a:p>
          <a:p>
            <a:pPr marL="0" indent="0">
              <a:buClr>
                <a:srgbClr val="533D45"/>
              </a:buClr>
              <a:buNone/>
            </a:pPr>
            <a:r>
              <a:rPr lang="en-US" sz="1900" dirty="0"/>
              <a:t>Want to add value to the hosts/ customer experience</a:t>
            </a:r>
          </a:p>
          <a:p>
            <a:pPr marL="0" indent="0">
              <a:buClr>
                <a:srgbClr val="533D45"/>
              </a:buClr>
              <a:buNone/>
            </a:pPr>
            <a:r>
              <a:rPr lang="en-US" sz="1900" dirty="0"/>
              <a:t>If adding experiences to a city will increase the review ratings</a:t>
            </a:r>
          </a:p>
          <a:p>
            <a:pPr marL="0" indent="0">
              <a:buClr>
                <a:srgbClr val="533D45"/>
              </a:buClr>
              <a:buNone/>
            </a:pPr>
            <a:r>
              <a:rPr lang="en-US" sz="1900" dirty="0"/>
              <a:t>Will people choose a city based on experiences </a:t>
            </a:r>
          </a:p>
          <a:p>
            <a:pPr marL="0" indent="0">
              <a:buClr>
                <a:srgbClr val="533D45"/>
              </a:buClr>
              <a:buNone/>
            </a:pPr>
            <a:r>
              <a:rPr lang="en-US" sz="1900" dirty="0"/>
              <a:t>Use these findings to bring experiences to not-so famous cities</a:t>
            </a:r>
          </a:p>
          <a:p>
            <a:pPr>
              <a:buClr>
                <a:srgbClr val="533D45"/>
              </a:buClr>
            </a:pPr>
            <a:endParaRPr lang="en-US" sz="1900" dirty="0"/>
          </a:p>
        </p:txBody>
      </p:sp>
      <p:pic>
        <p:nvPicPr>
          <p:cNvPr id="5" name="Picture 4" descr="A screen shot of a city at night&#10;&#10;Description generated with very high confidence">
            <a:extLst>
              <a:ext uri="{FF2B5EF4-FFF2-40B4-BE49-F238E27FC236}">
                <a16:creationId xmlns:a16="http://schemas.microsoft.com/office/drawing/2014/main" id="{8879B959-6D07-44EF-9089-90147447CE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7758"/>
          <a:stretch/>
        </p:blipFill>
        <p:spPr>
          <a:xfrm>
            <a:off x="6408277" y="481264"/>
            <a:ext cx="2213811" cy="2855799"/>
          </a:xfrm>
          <a:prstGeom prst="rect">
            <a:avLst/>
          </a:prstGeom>
        </p:spPr>
      </p:pic>
      <p:sp>
        <p:nvSpPr>
          <p:cNvPr id="41" name="Rectangle 36">
            <a:extLst>
              <a:ext uri="{FF2B5EF4-FFF2-40B4-BE49-F238E27FC236}">
                <a16:creationId xmlns:a16="http://schemas.microsoft.com/office/drawing/2014/main" id="{1B2AF202-99CD-4D7D-B75F-9C9E5FCB3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776091" y="481264"/>
            <a:ext cx="2212848" cy="1857871"/>
          </a:xfrm>
          <a:prstGeom prst="rect">
            <a:avLst/>
          </a:prstGeom>
          <a:solidFill>
            <a:srgbClr val="533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D0293F-4714-4ED3-9B3D-2009BAD30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398651" y="3497931"/>
            <a:ext cx="2212848" cy="2889154"/>
          </a:xfrm>
          <a:prstGeom prst="rect">
            <a:avLst/>
          </a:prstGeom>
          <a:solidFill>
            <a:srgbClr val="533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ersons face&#10;&#10;Description generated with high confidence">
            <a:extLst>
              <a:ext uri="{FF2B5EF4-FFF2-40B4-BE49-F238E27FC236}">
                <a16:creationId xmlns:a16="http://schemas.microsoft.com/office/drawing/2014/main" id="{AE4BEB9E-537B-4FA2-84F2-AC1AA275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8" r="35284"/>
          <a:stretch/>
        </p:blipFill>
        <p:spPr>
          <a:xfrm>
            <a:off x="8776091" y="2503727"/>
            <a:ext cx="2931277" cy="38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7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AEE9E06-C90C-4493-8610-14B7424E5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5" y="0"/>
            <a:ext cx="37814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5D74E-3061-43E3-A5E2-0CE55F6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Swimlane</a:t>
            </a:r>
          </a:p>
        </p:txBody>
      </p:sp>
    </p:spTree>
    <p:extLst>
      <p:ext uri="{BB962C8B-B14F-4D97-AF65-F5344CB8AC3E}">
        <p14:creationId xmlns:p14="http://schemas.microsoft.com/office/powerpoint/2010/main" val="176867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4.googleusercontent.com/qpPfVGhWyeGbh0Tc0-CXoMCjjwU6MP7T-hS4iGFcYOB6-MIHAsl5WgpN6KUF68YSrN6EdK4XWbLbiYrCWd9JI-AYXGur3kCeXoyPj08EjpeY5NDgnxRvvkWePOfzjnm3tURqIZgKWYA">
            <a:extLst>
              <a:ext uri="{FF2B5EF4-FFF2-40B4-BE49-F238E27FC236}">
                <a16:creationId xmlns:a16="http://schemas.microsoft.com/office/drawing/2014/main" id="{35C65C6C-5BB8-4C91-B833-B1EEE6656A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113" y="49772"/>
            <a:ext cx="8153567" cy="68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A0D7E-D8BB-40AB-BDE0-C78BA099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Swimlane</a:t>
            </a:r>
          </a:p>
        </p:txBody>
      </p:sp>
    </p:spTree>
    <p:extLst>
      <p:ext uri="{BB962C8B-B14F-4D97-AF65-F5344CB8AC3E}">
        <p14:creationId xmlns:p14="http://schemas.microsoft.com/office/powerpoint/2010/main" val="267084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04052-47D1-400D-98CD-30D4DCC2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Data Architecture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BF131E1-B0E3-4DDB-9897-6E36636A0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6925" y="1550913"/>
            <a:ext cx="184731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117FB15-B360-4C3D-B1E5-C37C4FC7C7B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841084"/>
          <a:ext cx="10515598" cy="368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749">
                  <a:extLst>
                    <a:ext uri="{9D8B030D-6E8A-4147-A177-3AD203B41FA5}">
                      <a16:colId xmlns:a16="http://schemas.microsoft.com/office/drawing/2014/main" val="2503677390"/>
                    </a:ext>
                  </a:extLst>
                </a:gridCol>
                <a:gridCol w="4954102">
                  <a:extLst>
                    <a:ext uri="{9D8B030D-6E8A-4147-A177-3AD203B41FA5}">
                      <a16:colId xmlns:a16="http://schemas.microsoft.com/office/drawing/2014/main" val="2345199642"/>
                    </a:ext>
                  </a:extLst>
                </a:gridCol>
                <a:gridCol w="4457747">
                  <a:extLst>
                    <a:ext uri="{9D8B030D-6E8A-4147-A177-3AD203B41FA5}">
                      <a16:colId xmlns:a16="http://schemas.microsoft.com/office/drawing/2014/main" val="2946412128"/>
                    </a:ext>
                  </a:extLst>
                </a:gridCol>
              </a:tblGrid>
              <a:tr h="497580">
                <a:tc rowSpan="3"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WHAT</a:t>
                      </a:r>
                      <a:endParaRPr lang="en-US" sz="1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What business processes will be supported?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Revenue Growth, Property Investments, Customer Experience Improvement</a:t>
                      </a:r>
                      <a:endParaRPr lang="en-US" sz="1300" dirty="0">
                        <a:effectLst/>
                      </a:endParaRPr>
                    </a:p>
                  </a:txBody>
                  <a:tcPr marL="32382" marR="32382" marT="32382" marB="32382"/>
                </a:tc>
                <a:extLst>
                  <a:ext uri="{0D108BD9-81ED-4DB2-BD59-A6C34878D82A}">
                    <a16:rowId xmlns:a16="http://schemas.microsoft.com/office/drawing/2014/main" val="2393327409"/>
                  </a:ext>
                </a:extLst>
              </a:tr>
              <a:tr h="299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What type of analytics to be performed?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Trend analysis, Correlation analysis, Future prediction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extLst>
                  <a:ext uri="{0D108BD9-81ED-4DB2-BD59-A6C34878D82A}">
                    <a16:rowId xmlns:a16="http://schemas.microsoft.com/office/drawing/2014/main" val="3835433285"/>
                  </a:ext>
                </a:extLst>
              </a:tr>
              <a:tr h="695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What decisions to be taken?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marL="285750" indent="-2857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u="none" strike="noStrike">
                          <a:effectLst/>
                        </a:rPr>
                        <a:t>Correlation changes</a:t>
                      </a:r>
                    </a:p>
                    <a:p>
                      <a:pPr marL="285750" indent="-2857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u="none" strike="noStrike">
                          <a:effectLst/>
                        </a:rPr>
                        <a:t>Future prediction</a:t>
                      </a:r>
                    </a:p>
                    <a:p>
                      <a:pPr marL="285750" indent="-2857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u="none" strike="noStrike">
                          <a:effectLst/>
                        </a:rPr>
                        <a:t>Strategy?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extLst>
                  <a:ext uri="{0D108BD9-81ED-4DB2-BD59-A6C34878D82A}">
                    <a16:rowId xmlns:a16="http://schemas.microsoft.com/office/drawing/2014/main" val="4007481174"/>
                  </a:ext>
                </a:extLst>
              </a:tr>
              <a:tr h="299460"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  WHO</a:t>
                      </a:r>
                      <a:endParaRPr lang="en-US" sz="1300" dirty="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Who will benefit?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Customers, Airbnb, Stakeholders</a:t>
                      </a:r>
                      <a:endParaRPr lang="en-US" sz="1300" dirty="0">
                        <a:effectLst/>
                      </a:endParaRPr>
                    </a:p>
                  </a:txBody>
                  <a:tcPr marL="32382" marR="32382" marT="32382" marB="32382"/>
                </a:tc>
                <a:extLst>
                  <a:ext uri="{0D108BD9-81ED-4DB2-BD59-A6C34878D82A}">
                    <a16:rowId xmlns:a16="http://schemas.microsoft.com/office/drawing/2014/main" val="1462674400"/>
                  </a:ext>
                </a:extLst>
              </a:tr>
              <a:tr h="299460">
                <a:tc rowSpan="4"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WHERE</a:t>
                      </a:r>
                      <a:endParaRPr lang="en-US" sz="13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Where is the data now?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Excel and CSV files, with inconsistent granularities</a:t>
                      </a:r>
                      <a:endParaRPr lang="en-US" sz="1300" dirty="0">
                        <a:effectLst/>
                      </a:endParaRPr>
                    </a:p>
                  </a:txBody>
                  <a:tcPr marL="32382" marR="32382" marT="32382" marB="32382"/>
                </a:tc>
                <a:extLst>
                  <a:ext uri="{0D108BD9-81ED-4DB2-BD59-A6C34878D82A}">
                    <a16:rowId xmlns:a16="http://schemas.microsoft.com/office/drawing/2014/main" val="1411397876"/>
                  </a:ext>
                </a:extLst>
              </a:tr>
              <a:tr h="299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Where will it be cleansed and refined?</a:t>
                      </a:r>
                      <a:endParaRPr lang="en-US" sz="1300" dirty="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Microsoft Excel (filtered)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extLst>
                  <a:ext uri="{0D108BD9-81ED-4DB2-BD59-A6C34878D82A}">
                    <a16:rowId xmlns:a16="http://schemas.microsoft.com/office/drawing/2014/main" val="1925145227"/>
                  </a:ext>
                </a:extLst>
              </a:tr>
              <a:tr h="299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Where will it be transformed and segregated in data marts?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Pentaho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extLst>
                  <a:ext uri="{0D108BD9-81ED-4DB2-BD59-A6C34878D82A}">
                    <a16:rowId xmlns:a16="http://schemas.microsoft.com/office/drawing/2014/main" val="169548340"/>
                  </a:ext>
                </a:extLst>
              </a:tr>
              <a:tr h="299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Where will analytics be consumed?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Tableau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extLst>
                  <a:ext uri="{0D108BD9-81ED-4DB2-BD59-A6C34878D82A}">
                    <a16:rowId xmlns:a16="http://schemas.microsoft.com/office/drawing/2014/main" val="389174326"/>
                  </a:ext>
                </a:extLst>
              </a:tr>
              <a:tr h="695700"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  WHY</a:t>
                      </a:r>
                      <a:endParaRPr lang="en-US" sz="1300" dirty="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marL="13970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Why will dashboards be built?</a:t>
                      </a:r>
                      <a:endParaRPr lang="en-US" sz="1300">
                        <a:effectLst/>
                      </a:endParaRPr>
                    </a:p>
                  </a:txBody>
                  <a:tcPr marL="32382" marR="32382" marT="32382" marB="32382"/>
                </a:tc>
                <a:tc>
                  <a:txBody>
                    <a:bodyPr/>
                    <a:lstStyle/>
                    <a:p>
                      <a:pPr marL="285750" indent="-2857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u="none" strike="noStrike" dirty="0">
                          <a:effectLst/>
                        </a:rPr>
                        <a:t>Provide a visual representation </a:t>
                      </a:r>
                    </a:p>
                    <a:p>
                      <a:pPr marL="285750" indent="-2857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u="none" strike="noStrike" dirty="0">
                          <a:effectLst/>
                        </a:rPr>
                        <a:t>Draw conclusions </a:t>
                      </a:r>
                    </a:p>
                    <a:p>
                      <a:pPr marL="285750" indent="-28575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300" u="none" strike="noStrike" dirty="0">
                          <a:effectLst/>
                        </a:rPr>
                        <a:t>Useful recommendations</a:t>
                      </a:r>
                      <a:endParaRPr lang="en-US" sz="1300" dirty="0">
                        <a:effectLst/>
                      </a:endParaRPr>
                    </a:p>
                  </a:txBody>
                  <a:tcPr marL="32382" marR="32382" marT="32382" marB="32382"/>
                </a:tc>
                <a:extLst>
                  <a:ext uri="{0D108BD9-81ED-4DB2-BD59-A6C34878D82A}">
                    <a16:rowId xmlns:a16="http://schemas.microsoft.com/office/drawing/2014/main" val="2182295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98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876E6-0EC8-4293-A362-C09BF05B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6629-6297-4295-A5AF-9FF3AB99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Property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Host 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Rating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Pricing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94E86-0989-4B5B-B640-48CF14CB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12" y="885826"/>
            <a:ext cx="7472888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0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B9075-212F-4206-813E-4F6FC94B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88" y="643466"/>
            <a:ext cx="3940843" cy="1716238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Dimension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985C-23B8-4819-97A9-5792E244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667506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Facts: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Available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Amount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Review_scores_rating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Dimensions: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Dim_property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Dim_host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Dim_availability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Keys: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Id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Host_id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Listing_id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83774-9FFF-4709-AA2A-01B549C5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961" y="959908"/>
            <a:ext cx="7501039" cy="49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7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57E46C4-47BB-4844-BEF7-652B91B92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59" y="1396588"/>
            <a:ext cx="10982882" cy="5326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AF512-2BE9-4F24-B1E5-EC903B08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ETL Design Overview</a:t>
            </a:r>
          </a:p>
        </p:txBody>
      </p:sp>
    </p:spTree>
    <p:extLst>
      <p:ext uri="{BB962C8B-B14F-4D97-AF65-F5344CB8AC3E}">
        <p14:creationId xmlns:p14="http://schemas.microsoft.com/office/powerpoint/2010/main" val="382424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313</Words>
  <Application>Microsoft Office PowerPoint</Application>
  <PresentationFormat>Widescreen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Airbnb</vt:lpstr>
      <vt:lpstr>PowerPoint Presentation</vt:lpstr>
      <vt:lpstr>PowerPoint Presentation</vt:lpstr>
      <vt:lpstr>Swimlane</vt:lpstr>
      <vt:lpstr>Swimlane</vt:lpstr>
      <vt:lpstr>Data Architecture</vt:lpstr>
      <vt:lpstr>Data Model</vt:lpstr>
      <vt:lpstr>Dimension Model</vt:lpstr>
      <vt:lpstr>ETL Design Overview</vt:lpstr>
      <vt:lpstr>ETL Mappings</vt:lpstr>
      <vt:lpstr>PowerPoint Presentation</vt:lpstr>
      <vt:lpstr>PowerPoint Presentation</vt:lpstr>
      <vt:lpstr>Descriptive Dashboard 1</vt:lpstr>
      <vt:lpstr>Descriptive Dashboard 2</vt:lpstr>
      <vt:lpstr>Predictive Dashboards</vt:lpstr>
      <vt:lpstr>Key Learnings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</dc:title>
  <dc:creator>Dhanashree Mane</dc:creator>
  <cp:lastModifiedBy>Dhanashree Mane</cp:lastModifiedBy>
  <cp:revision>23</cp:revision>
  <dcterms:created xsi:type="dcterms:W3CDTF">2018-06-06T06:13:21Z</dcterms:created>
  <dcterms:modified xsi:type="dcterms:W3CDTF">2018-06-08T06:15:54Z</dcterms:modified>
</cp:coreProperties>
</file>